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64" r:id="rId5"/>
    <p:sldId id="268" r:id="rId6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E515E"/>
    <a:srgbClr val="ACC0C4"/>
    <a:srgbClr val="007687"/>
    <a:srgbClr val="CDDBDE"/>
    <a:srgbClr val="E5EFF0"/>
    <a:srgbClr val="002043"/>
    <a:srgbClr val="F9FDFC"/>
    <a:srgbClr val="3A546A"/>
    <a:srgbClr val="1F2232"/>
    <a:srgbClr val="EE1A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7349783-8CBE-404A-AA49-90ABD1AEB42D}" v="33" dt="2024-06-18T10:37:18.0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67" autoAdjust="0"/>
    <p:restoredTop sz="94660"/>
  </p:normalViewPr>
  <p:slideViewPr>
    <p:cSldViewPr snapToGrid="0">
      <p:cViewPr>
        <p:scale>
          <a:sx n="100" d="100"/>
          <a:sy n="100" d="100"/>
        </p:scale>
        <p:origin x="175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F13E5-BB67-264A-B489-5E789E34B867}" type="datetimeFigureOut">
              <a:rPr lang="en-IT" smtClean="0"/>
              <a:t>06/19/2024</a:t>
            </a:fld>
            <a:endParaRPr lang="en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CE037-4293-9E4A-8E45-21747061AB59}" type="slidenum">
              <a:rPr lang="en-IT" smtClean="0"/>
              <a:t>‹N›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707584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F13E5-BB67-264A-B489-5E789E34B867}" type="datetimeFigureOut">
              <a:rPr lang="en-IT" smtClean="0"/>
              <a:t>06/19/2024</a:t>
            </a:fld>
            <a:endParaRPr lang="en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CE037-4293-9E4A-8E45-21747061AB59}" type="slidenum">
              <a:rPr lang="en-IT" smtClean="0"/>
              <a:t>‹N›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29555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F13E5-BB67-264A-B489-5E789E34B867}" type="datetimeFigureOut">
              <a:rPr lang="en-IT" smtClean="0"/>
              <a:t>06/19/2024</a:t>
            </a:fld>
            <a:endParaRPr lang="en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CE037-4293-9E4A-8E45-21747061AB59}" type="slidenum">
              <a:rPr lang="en-IT" smtClean="0"/>
              <a:t>‹N›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4137871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F13E5-BB67-264A-B489-5E789E34B867}" type="datetimeFigureOut">
              <a:rPr lang="en-IT" smtClean="0"/>
              <a:t>06/19/2024</a:t>
            </a:fld>
            <a:endParaRPr lang="en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CE037-4293-9E4A-8E45-21747061AB59}" type="slidenum">
              <a:rPr lang="en-IT" smtClean="0"/>
              <a:t>‹N›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309540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F13E5-BB67-264A-B489-5E789E34B867}" type="datetimeFigureOut">
              <a:rPr lang="en-IT" smtClean="0"/>
              <a:t>06/19/2024</a:t>
            </a:fld>
            <a:endParaRPr lang="en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CE037-4293-9E4A-8E45-21747061AB59}" type="slidenum">
              <a:rPr lang="en-IT" smtClean="0"/>
              <a:t>‹N›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78672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F13E5-BB67-264A-B489-5E789E34B867}" type="datetimeFigureOut">
              <a:rPr lang="en-IT" smtClean="0"/>
              <a:t>06/19/2024</a:t>
            </a:fld>
            <a:endParaRPr lang="en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CE037-4293-9E4A-8E45-21747061AB59}" type="slidenum">
              <a:rPr lang="en-IT" smtClean="0"/>
              <a:t>‹N›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455500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F13E5-BB67-264A-B489-5E789E34B867}" type="datetimeFigureOut">
              <a:rPr lang="en-IT" smtClean="0"/>
              <a:t>06/19/2024</a:t>
            </a:fld>
            <a:endParaRPr lang="en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CE037-4293-9E4A-8E45-21747061AB59}" type="slidenum">
              <a:rPr lang="en-IT" smtClean="0"/>
              <a:t>‹N›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851236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F13E5-BB67-264A-B489-5E789E34B867}" type="datetimeFigureOut">
              <a:rPr lang="en-IT" smtClean="0"/>
              <a:t>06/19/2024</a:t>
            </a:fld>
            <a:endParaRPr lang="en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CE037-4293-9E4A-8E45-21747061AB59}" type="slidenum">
              <a:rPr lang="en-IT" smtClean="0"/>
              <a:t>‹N›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760744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F13E5-BB67-264A-B489-5E789E34B867}" type="datetimeFigureOut">
              <a:rPr lang="en-IT" smtClean="0"/>
              <a:t>06/19/2024</a:t>
            </a:fld>
            <a:endParaRPr lang="en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CE037-4293-9E4A-8E45-21747061AB59}" type="slidenum">
              <a:rPr lang="en-IT" smtClean="0"/>
              <a:t>‹N›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748558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F13E5-BB67-264A-B489-5E789E34B867}" type="datetimeFigureOut">
              <a:rPr lang="en-IT" smtClean="0"/>
              <a:t>06/19/2024</a:t>
            </a:fld>
            <a:endParaRPr lang="en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CE037-4293-9E4A-8E45-21747061AB59}" type="slidenum">
              <a:rPr lang="en-IT" smtClean="0"/>
              <a:t>‹N›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4216575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F13E5-BB67-264A-B489-5E789E34B867}" type="datetimeFigureOut">
              <a:rPr lang="en-IT" smtClean="0"/>
              <a:t>06/19/2024</a:t>
            </a:fld>
            <a:endParaRPr lang="en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CE037-4293-9E4A-8E45-21747061AB59}" type="slidenum">
              <a:rPr lang="en-IT" smtClean="0"/>
              <a:t>‹N›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771499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8F13E5-BB67-264A-B489-5E789E34B867}" type="datetimeFigureOut">
              <a:rPr lang="en-IT" smtClean="0"/>
              <a:t>06/19/2024</a:t>
            </a:fld>
            <a:endParaRPr lang="en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0CE037-4293-9E4A-8E45-21747061AB59}" type="slidenum">
              <a:rPr lang="en-IT" smtClean="0"/>
              <a:t>‹N›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860131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convenzioni.aon.it/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67F1C4E-7CC1-FA4B-86BF-F3D9E90CB4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0088" y="1486742"/>
            <a:ext cx="7037962" cy="1112940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l"/>
            <a:r>
              <a:rPr lang="it-IT" sz="3500" b="1">
                <a:solidFill>
                  <a:srgbClr val="002043"/>
                </a:solidFill>
                <a:latin typeface="Helvetica Now Display"/>
              </a:rPr>
              <a:t>Salute Persona: </a:t>
            </a:r>
          </a:p>
          <a:p>
            <a:pPr algn="l"/>
            <a:r>
              <a:rPr lang="it-IT" sz="2800" b="1">
                <a:solidFill>
                  <a:srgbClr val="002043"/>
                </a:solidFill>
                <a:latin typeface="Helvetica Now Display"/>
              </a:rPr>
              <a:t>L'assicurazione che protegge la tua salute e rimborsa le tue spese mediche. </a:t>
            </a:r>
            <a:endParaRPr lang="it-IT" sz="2800" b="1">
              <a:solidFill>
                <a:srgbClr val="002043"/>
              </a:solidFill>
              <a:latin typeface="Helvetica Now Display" panose="020B0504030202020204" pitchFamily="34" charset="77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BF3724A-310A-C242-B178-9DCF387F21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5166" y="311822"/>
            <a:ext cx="1643499" cy="626095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621796B2-D9A4-2949-A4CE-3A4E5703745F}"/>
              </a:ext>
            </a:extLst>
          </p:cNvPr>
          <p:cNvSpPr/>
          <p:nvPr/>
        </p:nvSpPr>
        <p:spPr>
          <a:xfrm>
            <a:off x="-1" y="4618253"/>
            <a:ext cx="315167" cy="6073560"/>
          </a:xfrm>
          <a:prstGeom prst="rect">
            <a:avLst/>
          </a:prstGeom>
          <a:solidFill>
            <a:srgbClr val="EE1A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T"/>
              <a:t>     </a:t>
            </a: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4DC23AB8-B729-D34E-A23B-8B669F6C97CC}"/>
              </a:ext>
            </a:extLst>
          </p:cNvPr>
          <p:cNvSpPr txBox="1">
            <a:spLocks/>
          </p:cNvSpPr>
          <p:nvPr/>
        </p:nvSpPr>
        <p:spPr>
          <a:xfrm>
            <a:off x="220088" y="3148507"/>
            <a:ext cx="7037962" cy="111294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755934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7967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55934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33902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11869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9836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7803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45771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23738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it-IT" sz="2000">
                <a:solidFill>
                  <a:srgbClr val="3E515E"/>
                </a:solidFill>
                <a:latin typeface="Helvetica Now Display"/>
              </a:rPr>
              <a:t>Salute Persona è il pacchetto assicurativo pensato da Aon per offrirti una copertura sanitaria integrativa e proteggerti dai rischi quotidiani. </a:t>
            </a:r>
          </a:p>
        </p:txBody>
      </p:sp>
      <p:pic>
        <p:nvPicPr>
          <p:cNvPr id="1026" name="Picture 2" descr="Immagine che contiene cavo, interno, rosso&#10;&#10;Descrizione generata automaticamente">
            <a:extLst>
              <a:ext uri="{FF2B5EF4-FFF2-40B4-BE49-F238E27FC236}">
                <a16:creationId xmlns:a16="http://schemas.microsoft.com/office/drawing/2014/main" id="{BE12626C-7D2B-5905-1106-76F013775CB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049"/>
          <a:stretch/>
        </p:blipFill>
        <p:spPr bwMode="auto">
          <a:xfrm>
            <a:off x="306582" y="4618253"/>
            <a:ext cx="7253093" cy="616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14228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>
            <a:extLst>
              <a:ext uri="{FF2B5EF4-FFF2-40B4-BE49-F238E27FC236}">
                <a16:creationId xmlns:a16="http://schemas.microsoft.com/office/drawing/2014/main" id="{918C7B60-50F8-4144-8D0B-9943ACEE62A9}"/>
              </a:ext>
            </a:extLst>
          </p:cNvPr>
          <p:cNvSpPr txBox="1">
            <a:spLocks/>
          </p:cNvSpPr>
          <p:nvPr/>
        </p:nvSpPr>
        <p:spPr>
          <a:xfrm>
            <a:off x="399569" y="61648"/>
            <a:ext cx="6688244" cy="4837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755934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7967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55934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33902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11869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9836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7803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45771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23738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it-IT" sz="1800" b="1" dirty="0">
                <a:solidFill>
                  <a:srgbClr val="002043"/>
                </a:solidFill>
                <a:latin typeface="Helvetica Now Display" panose="020B0504030202020204" pitchFamily="34" charset="77"/>
              </a:rPr>
              <a:t>Tre pacchetti assicurativi pensati per le tue esigenze.</a:t>
            </a:r>
          </a:p>
          <a:p>
            <a:pPr algn="l">
              <a:lnSpc>
                <a:spcPct val="100000"/>
              </a:lnSpc>
            </a:pPr>
            <a:endParaRPr lang="it-IT" sz="1800" b="1" dirty="0">
              <a:solidFill>
                <a:srgbClr val="002043"/>
              </a:solidFill>
              <a:latin typeface="Helvetica Now Display" panose="020B0504030202020204" pitchFamily="34" charset="77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2CD1754-02AB-C64F-8F60-1D5423E472A2}"/>
              </a:ext>
            </a:extLst>
          </p:cNvPr>
          <p:cNvSpPr/>
          <p:nvPr/>
        </p:nvSpPr>
        <p:spPr>
          <a:xfrm>
            <a:off x="-2718" y="-1378"/>
            <a:ext cx="190536" cy="4547443"/>
          </a:xfrm>
          <a:prstGeom prst="rect">
            <a:avLst/>
          </a:prstGeom>
          <a:solidFill>
            <a:srgbClr val="EE1A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T" sz="2000"/>
              <a:t>     </a:t>
            </a: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4673155E-9E30-5047-ACCE-9397C626DCB2}"/>
              </a:ext>
            </a:extLst>
          </p:cNvPr>
          <p:cNvSpPr txBox="1">
            <a:spLocks/>
          </p:cNvSpPr>
          <p:nvPr/>
        </p:nvSpPr>
        <p:spPr>
          <a:xfrm>
            <a:off x="391745" y="7838470"/>
            <a:ext cx="6738344" cy="45041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755934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7967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55934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33902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11869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9836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7803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45771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23738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it-IT" sz="1800" b="1" dirty="0">
                <a:solidFill>
                  <a:srgbClr val="002043"/>
                </a:solidFill>
                <a:latin typeface="Helvetica Now Display"/>
              </a:rPr>
              <a:t>Come acquistare Salute Persona?</a:t>
            </a:r>
            <a:endParaRPr lang="it-IT" sz="1600" dirty="0">
              <a:solidFill>
                <a:srgbClr val="3E515E"/>
              </a:solidFill>
              <a:latin typeface="Helvetica Now Display" panose="020B0504030202020204" pitchFamily="34" charset="77"/>
            </a:endParaRPr>
          </a:p>
        </p:txBody>
      </p:sp>
      <p:sp>
        <p:nvSpPr>
          <p:cNvPr id="4" name="Rectangle 20">
            <a:extLst>
              <a:ext uri="{FF2B5EF4-FFF2-40B4-BE49-F238E27FC236}">
                <a16:creationId xmlns:a16="http://schemas.microsoft.com/office/drawing/2014/main" id="{AF16177C-91F3-0034-77A8-00CE3D07B200}"/>
              </a:ext>
            </a:extLst>
          </p:cNvPr>
          <p:cNvSpPr/>
          <p:nvPr/>
        </p:nvSpPr>
        <p:spPr>
          <a:xfrm>
            <a:off x="-4283" y="9547518"/>
            <a:ext cx="7563958" cy="1145396"/>
          </a:xfrm>
          <a:prstGeom prst="rect">
            <a:avLst/>
          </a:prstGeom>
          <a:solidFill>
            <a:srgbClr val="0020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l">
              <a:lnSpc>
                <a:spcPts val="1700"/>
              </a:lnSpc>
            </a:pPr>
            <a:r>
              <a:rPr lang="it-IT" sz="1600" b="1">
                <a:solidFill>
                  <a:srgbClr val="002043"/>
                </a:solidFill>
                <a:latin typeface="Helvetica Now Display"/>
              </a:rPr>
              <a:t>al 800.17.84.47​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EC0AB933-53DF-4E12-5550-8379A778FEA2}"/>
              </a:ext>
            </a:extLst>
          </p:cNvPr>
          <p:cNvSpPr txBox="1"/>
          <p:nvPr/>
        </p:nvSpPr>
        <p:spPr>
          <a:xfrm>
            <a:off x="399569" y="9721621"/>
            <a:ext cx="672486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it-IT" sz="1600" b="1" dirty="0">
                <a:solidFill>
                  <a:schemeClr val="bg1"/>
                </a:solidFill>
                <a:latin typeface="Helvetica Now Text"/>
              </a:rPr>
              <a:t>Per saperne di più e per acquistare la polizza, vai su www.convenzioni.aon.it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62D679F0-186B-AD8C-2D5B-B75864503C1A}"/>
              </a:ext>
            </a:extLst>
          </p:cNvPr>
          <p:cNvSpPr txBox="1"/>
          <p:nvPr/>
        </p:nvSpPr>
        <p:spPr>
          <a:xfrm>
            <a:off x="391745" y="5897145"/>
            <a:ext cx="636564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</a:pPr>
            <a:r>
              <a:rPr lang="it-IT" sz="1800" b="1" dirty="0" err="1">
                <a:solidFill>
                  <a:srgbClr val="002043"/>
                </a:solidFill>
                <a:latin typeface="Helvetica Now Display"/>
              </a:rPr>
              <a:t>OneCare</a:t>
            </a:r>
            <a:r>
              <a:rPr lang="it-IT" sz="1800" b="1" dirty="0">
                <a:solidFill>
                  <a:srgbClr val="002043"/>
                </a:solidFill>
                <a:latin typeface="Helvetica Now Display"/>
              </a:rPr>
              <a:t> per la gestione delle tue prestazioni </a:t>
            </a:r>
            <a:endParaRPr lang="it-IT" sz="1800" b="1" dirty="0">
              <a:solidFill>
                <a:srgbClr val="002043"/>
              </a:solidFill>
              <a:latin typeface="Helvetica Now Display" panose="020B0504030202020204" pitchFamily="34" charset="77"/>
            </a:endParaRP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5D8B5449-836A-CB3D-97F9-46A52DEF712F}"/>
              </a:ext>
            </a:extLst>
          </p:cNvPr>
          <p:cNvSpPr txBox="1">
            <a:spLocks/>
          </p:cNvSpPr>
          <p:nvPr/>
        </p:nvSpPr>
        <p:spPr>
          <a:xfrm>
            <a:off x="391745" y="8208771"/>
            <a:ext cx="6961246" cy="111294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755934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7967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55934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33902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11869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9836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7803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45771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23738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it-IT" sz="1400" dirty="0">
                <a:solidFill>
                  <a:srgbClr val="3E515E"/>
                </a:solidFill>
                <a:latin typeface="Helvetica Now Text" panose="020B0504030202020204" pitchFamily="34" charset="0"/>
              </a:rPr>
              <a:t>Salute Persona è totalmente </a:t>
            </a:r>
            <a:r>
              <a:rPr lang="it-IT" sz="1400" b="1" dirty="0">
                <a:solidFill>
                  <a:srgbClr val="3E515E"/>
                </a:solidFill>
                <a:latin typeface="Helvetica Now Text" panose="020B0504030202020204" pitchFamily="34" charset="0"/>
              </a:rPr>
              <a:t>digitale</a:t>
            </a:r>
            <a:r>
              <a:rPr lang="it-IT" sz="1400" dirty="0">
                <a:solidFill>
                  <a:srgbClr val="3E515E"/>
                </a:solidFill>
                <a:latin typeface="Helvetica Now Text" panose="020B0504030202020204" pitchFamily="34" charset="0"/>
              </a:rPr>
              <a:t>. </a:t>
            </a:r>
          </a:p>
          <a:p>
            <a:pPr algn="l">
              <a:lnSpc>
                <a:spcPct val="100000"/>
              </a:lnSpc>
            </a:pPr>
            <a:r>
              <a:rPr lang="it-IT" sz="1400" dirty="0">
                <a:solidFill>
                  <a:srgbClr val="3E515E"/>
                </a:solidFill>
                <a:latin typeface="Helvetica Now Text" panose="020B0504030202020204" pitchFamily="34" charset="0"/>
              </a:rPr>
              <a:t>Per acquistarla ti basterà accedere al sito </a:t>
            </a:r>
            <a:r>
              <a:rPr lang="it-IT" sz="1400" dirty="0">
                <a:solidFill>
                  <a:srgbClr val="3E515E"/>
                </a:solidFill>
                <a:latin typeface="Helvetica Now Text" panose="020B050403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http://www.convenzioni.aon.it/</a:t>
            </a:r>
            <a:r>
              <a:rPr lang="it-IT" sz="1400" dirty="0">
                <a:solidFill>
                  <a:srgbClr val="3E515E"/>
                </a:solidFill>
                <a:latin typeface="Helvetica Now Text" panose="020B0504030202020204" pitchFamily="34" charset="0"/>
              </a:rPr>
              <a:t>, selezionare il pacchetto assicurativo che fa per te e procedere con la richiesta di preventivo. </a:t>
            </a:r>
          </a:p>
          <a:p>
            <a:pPr algn="l">
              <a:lnSpc>
                <a:spcPct val="100000"/>
              </a:lnSpc>
            </a:pPr>
            <a:r>
              <a:rPr lang="it-IT" sz="1400" dirty="0">
                <a:solidFill>
                  <a:srgbClr val="3E515E"/>
                </a:solidFill>
                <a:latin typeface="Helvetica Now Text" panose="020B0504030202020204" pitchFamily="34" charset="0"/>
              </a:rPr>
              <a:t>Semplice, vero?  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FBDF797E-3C8B-BCFD-38B9-0DF6E277B873}"/>
              </a:ext>
            </a:extLst>
          </p:cNvPr>
          <p:cNvSpPr txBox="1">
            <a:spLocks/>
          </p:cNvSpPr>
          <p:nvPr/>
        </p:nvSpPr>
        <p:spPr>
          <a:xfrm>
            <a:off x="404992" y="6534438"/>
            <a:ext cx="3811591" cy="108508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755934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7967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55934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33902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11869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9836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7803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45771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23738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4000"/>
              </a:lnSpc>
            </a:pPr>
            <a:r>
              <a:rPr lang="it-IT" sz="1400" dirty="0">
                <a:solidFill>
                  <a:srgbClr val="3E515E"/>
                </a:solidFill>
                <a:latin typeface="Helvetica Now Text"/>
              </a:rPr>
              <a:t>Tramite la nostra piattaforma digitale potrai accedere </a:t>
            </a:r>
            <a:r>
              <a:rPr lang="it-IT" sz="1400" b="1" dirty="0">
                <a:solidFill>
                  <a:srgbClr val="3E515E"/>
                </a:solidFill>
                <a:latin typeface="Helvetica Now Text"/>
              </a:rPr>
              <a:t>a più di 8.000 strutture convenzionate e richiedere i rimborsi delle prestazioni fuori rete. </a:t>
            </a:r>
            <a:endParaRPr lang="it-IT" sz="1400" dirty="0">
              <a:solidFill>
                <a:srgbClr val="3E515E"/>
              </a:solidFill>
              <a:latin typeface="Helvetica Now Text"/>
            </a:endParaRPr>
          </a:p>
        </p:txBody>
      </p:sp>
      <p:pic>
        <p:nvPicPr>
          <p:cNvPr id="2051" name="Picture 3">
            <a:extLst>
              <a:ext uri="{FF2B5EF4-FFF2-40B4-BE49-F238E27FC236}">
                <a16:creationId xmlns:a16="http://schemas.microsoft.com/office/drawing/2014/main" id="{6975E804-3407-6936-46E6-108610295D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9636" y="6300123"/>
            <a:ext cx="3004202" cy="1718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ttangolo 13">
            <a:extLst>
              <a:ext uri="{FF2B5EF4-FFF2-40B4-BE49-F238E27FC236}">
                <a16:creationId xmlns:a16="http://schemas.microsoft.com/office/drawing/2014/main" id="{07BB3A15-77BE-381E-055C-81B04D467CBB}"/>
              </a:ext>
            </a:extLst>
          </p:cNvPr>
          <p:cNvSpPr/>
          <p:nvPr/>
        </p:nvSpPr>
        <p:spPr>
          <a:xfrm>
            <a:off x="500078" y="811203"/>
            <a:ext cx="2069266" cy="38827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Rettangolo 14">
            <a:extLst>
              <a:ext uri="{FF2B5EF4-FFF2-40B4-BE49-F238E27FC236}">
                <a16:creationId xmlns:a16="http://schemas.microsoft.com/office/drawing/2014/main" id="{ED2544BD-34F8-F644-851E-844DE1663A44}"/>
              </a:ext>
            </a:extLst>
          </p:cNvPr>
          <p:cNvSpPr/>
          <p:nvPr/>
        </p:nvSpPr>
        <p:spPr>
          <a:xfrm>
            <a:off x="520941" y="850020"/>
            <a:ext cx="2157494" cy="4759693"/>
          </a:xfrm>
          <a:prstGeom prst="rect">
            <a:avLst/>
          </a:prstGeom>
          <a:solidFill>
            <a:srgbClr val="E5EFF0"/>
          </a:solidFill>
          <a:ln>
            <a:solidFill>
              <a:srgbClr val="E5EF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Rettangolo 15">
            <a:extLst>
              <a:ext uri="{FF2B5EF4-FFF2-40B4-BE49-F238E27FC236}">
                <a16:creationId xmlns:a16="http://schemas.microsoft.com/office/drawing/2014/main" id="{09D3FDE3-37EF-92E0-221E-B4B32EEF20C8}"/>
              </a:ext>
            </a:extLst>
          </p:cNvPr>
          <p:cNvSpPr/>
          <p:nvPr/>
        </p:nvSpPr>
        <p:spPr>
          <a:xfrm>
            <a:off x="5174287" y="850020"/>
            <a:ext cx="2157494" cy="4759691"/>
          </a:xfrm>
          <a:prstGeom prst="rect">
            <a:avLst/>
          </a:prstGeom>
          <a:solidFill>
            <a:srgbClr val="ACC0C4"/>
          </a:solidFill>
          <a:ln>
            <a:solidFill>
              <a:srgbClr val="ACC0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20" name="Rettangolo 19">
            <a:extLst>
              <a:ext uri="{FF2B5EF4-FFF2-40B4-BE49-F238E27FC236}">
                <a16:creationId xmlns:a16="http://schemas.microsoft.com/office/drawing/2014/main" id="{F7C6D53F-85DF-A615-95DD-9268C1BB4A30}"/>
              </a:ext>
            </a:extLst>
          </p:cNvPr>
          <p:cNvSpPr/>
          <p:nvPr/>
        </p:nvSpPr>
        <p:spPr>
          <a:xfrm>
            <a:off x="2824464" y="850020"/>
            <a:ext cx="2184387" cy="4759692"/>
          </a:xfrm>
          <a:prstGeom prst="rect">
            <a:avLst/>
          </a:prstGeom>
          <a:solidFill>
            <a:srgbClr val="CDDBDE"/>
          </a:solidFill>
          <a:ln>
            <a:solidFill>
              <a:srgbClr val="CDDBD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21FD9796-F4CE-C6C4-6A7B-A16065AB26D7}"/>
              </a:ext>
            </a:extLst>
          </p:cNvPr>
          <p:cNvSpPr txBox="1"/>
          <p:nvPr/>
        </p:nvSpPr>
        <p:spPr>
          <a:xfrm>
            <a:off x="528787" y="898474"/>
            <a:ext cx="137887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GB" sz="1600" b="1" dirty="0">
                <a:solidFill>
                  <a:srgbClr val="002043"/>
                </a:solidFill>
                <a:latin typeface="Helvetica Now Display"/>
              </a:rPr>
              <a:t>Smart</a:t>
            </a:r>
            <a:endParaRPr lang="en-GB" sz="1600" b="1" dirty="0">
              <a:solidFill>
                <a:srgbClr val="002043"/>
              </a:solidFill>
              <a:latin typeface="Helvetica Now Display" panose="020B0504030202020204" pitchFamily="34" charset="77"/>
            </a:endParaRPr>
          </a:p>
        </p:txBody>
      </p: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19419F26-20C3-4808-87C1-E70C1E050E0C}"/>
              </a:ext>
            </a:extLst>
          </p:cNvPr>
          <p:cNvSpPr txBox="1"/>
          <p:nvPr/>
        </p:nvSpPr>
        <p:spPr>
          <a:xfrm>
            <a:off x="2824464" y="883547"/>
            <a:ext cx="137887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GB" sz="1600" b="1" dirty="0">
                <a:solidFill>
                  <a:srgbClr val="002043"/>
                </a:solidFill>
                <a:latin typeface="Helvetica Now Display"/>
              </a:rPr>
              <a:t>Comfort</a:t>
            </a:r>
            <a:endParaRPr lang="en-GB" sz="1600" b="1" dirty="0">
              <a:solidFill>
                <a:srgbClr val="002043"/>
              </a:solidFill>
              <a:latin typeface="Helvetica Now Display" panose="020B0504030202020204" pitchFamily="34" charset="77"/>
            </a:endParaRPr>
          </a:p>
        </p:txBody>
      </p: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35002605-04F8-B294-57B1-C3174947B4BA}"/>
              </a:ext>
            </a:extLst>
          </p:cNvPr>
          <p:cNvSpPr txBox="1"/>
          <p:nvPr/>
        </p:nvSpPr>
        <p:spPr>
          <a:xfrm>
            <a:off x="5174287" y="877134"/>
            <a:ext cx="165942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GB" sz="1600" b="1" dirty="0">
                <a:solidFill>
                  <a:srgbClr val="002043"/>
                </a:solidFill>
                <a:latin typeface="Helvetica Now Display"/>
              </a:rPr>
              <a:t>Comfort Plus</a:t>
            </a:r>
            <a:endParaRPr lang="en-GB" sz="1600" b="1" dirty="0">
              <a:solidFill>
                <a:srgbClr val="002043"/>
              </a:solidFill>
              <a:latin typeface="Helvetica Now Display" panose="020B0504030202020204" pitchFamily="34" charset="77"/>
            </a:endParaRP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40C7BDAA-9226-1F8F-A059-EDFBFC689D81}"/>
              </a:ext>
            </a:extLst>
          </p:cNvPr>
          <p:cNvSpPr txBox="1">
            <a:spLocks/>
          </p:cNvSpPr>
          <p:nvPr/>
        </p:nvSpPr>
        <p:spPr>
          <a:xfrm>
            <a:off x="399569" y="437607"/>
            <a:ext cx="7037962" cy="111294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755934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7967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55934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33902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11869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9836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7803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45771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23738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it-IT" sz="1400" dirty="0">
                <a:solidFill>
                  <a:srgbClr val="3E515E"/>
                </a:solidFill>
                <a:latin typeface="Helvetica Now Text" panose="020B0504030202020204" pitchFamily="34" charset="0"/>
              </a:rPr>
              <a:t>Scegli tra Smart, Comfort e Comfort Plus e inizia a proteggerti. 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24A44D52-4657-9BB2-D9D8-1A6E21F72321}"/>
              </a:ext>
            </a:extLst>
          </p:cNvPr>
          <p:cNvSpPr txBox="1"/>
          <p:nvPr/>
        </p:nvSpPr>
        <p:spPr>
          <a:xfrm>
            <a:off x="528787" y="1177295"/>
            <a:ext cx="186172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200" b="1" i="0" u="none" strike="noStrike" dirty="0">
                <a:solidFill>
                  <a:srgbClr val="007687"/>
                </a:solidFill>
                <a:effectLst/>
                <a:latin typeface="Helvetica Now Text" panose="020B0504030202020204" pitchFamily="34" charset="0"/>
              </a:rPr>
              <a:t>690€ </a:t>
            </a:r>
            <a:r>
              <a:rPr lang="it-IT" sz="1000" i="0" u="none" strike="noStrike" dirty="0">
                <a:solidFill>
                  <a:srgbClr val="3E515E"/>
                </a:solidFill>
                <a:effectLst/>
                <a:latin typeface="Helvetica Now Text" panose="020B0504030202020204" pitchFamily="34" charset="0"/>
              </a:rPr>
              <a:t>l’anno</a:t>
            </a:r>
            <a:r>
              <a:rPr lang="it-IT" sz="1200" b="1" i="0" u="none" strike="noStrike" dirty="0">
                <a:solidFill>
                  <a:srgbClr val="007687"/>
                </a:solidFill>
                <a:effectLst/>
                <a:latin typeface="Helvetica Now Text" panose="020B0504030202020204" pitchFamily="34" charset="0"/>
              </a:rPr>
              <a:t> </a:t>
            </a:r>
            <a:endParaRPr lang="it-IT" sz="1200" b="1" dirty="0">
              <a:solidFill>
                <a:srgbClr val="007687"/>
              </a:solidFill>
            </a:endParaRP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E73614AC-16B6-F1B5-3FED-58BBBA449D1E}"/>
              </a:ext>
            </a:extLst>
          </p:cNvPr>
          <p:cNvSpPr txBox="1"/>
          <p:nvPr/>
        </p:nvSpPr>
        <p:spPr>
          <a:xfrm>
            <a:off x="2828841" y="1406652"/>
            <a:ext cx="21434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800" dirty="0">
                <a:solidFill>
                  <a:srgbClr val="000000"/>
                </a:solidFill>
                <a:latin typeface="Helvetica Now Text" panose="020B0504030202020204" pitchFamily="34" charset="0"/>
              </a:rPr>
              <a:t>Aggiungi la copertura </a:t>
            </a:r>
            <a:r>
              <a:rPr lang="it-IT" sz="800" b="1" dirty="0">
                <a:solidFill>
                  <a:srgbClr val="000000"/>
                </a:solidFill>
                <a:latin typeface="Helvetica Now Text" panose="020B0504030202020204" pitchFamily="34" charset="0"/>
              </a:rPr>
              <a:t>dell’area ricovero e delle visite specialistiche. </a:t>
            </a:r>
          </a:p>
          <a:p>
            <a:endParaRPr lang="it-IT" sz="800" b="1" dirty="0">
              <a:solidFill>
                <a:srgbClr val="000000"/>
              </a:solidFill>
              <a:latin typeface="Helvetica Now Text" panose="020B050403020202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it-IT" sz="800" b="1" dirty="0">
                <a:solidFill>
                  <a:srgbClr val="000000"/>
                </a:solidFill>
                <a:latin typeface="Helvetica Now Text" panose="020B0504030202020204" pitchFamily="34" charset="0"/>
              </a:rPr>
              <a:t>Questionario anamnestico semplificato online;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it-IT" sz="800" b="1" dirty="0">
                <a:solidFill>
                  <a:srgbClr val="000000"/>
                </a:solidFill>
                <a:latin typeface="Helvetica Now Text" panose="020B0504030202020204" pitchFamily="34" charset="0"/>
              </a:rPr>
              <a:t>Premio variabile in base all’età dell’assicurato</a:t>
            </a:r>
            <a:r>
              <a:rPr lang="it-IT" sz="800" dirty="0">
                <a:solidFill>
                  <a:srgbClr val="000000"/>
                </a:solidFill>
                <a:latin typeface="Helvetica Now Text" panose="020B0504030202020204" pitchFamily="34" charset="0"/>
              </a:rPr>
              <a:t> (max. 65 anni);</a:t>
            </a:r>
          </a:p>
          <a:p>
            <a:pPr marL="171450" indent="-171450" fontAlgn="base">
              <a:buFont typeface="Wingdings" panose="05000000000000000000" pitchFamily="2" charset="2"/>
              <a:buChar char="ü"/>
            </a:pPr>
            <a:r>
              <a:rPr lang="it-IT" sz="800" b="1" dirty="0">
                <a:solidFill>
                  <a:srgbClr val="000000"/>
                </a:solidFill>
                <a:latin typeface="Helvetica Now Text" panose="020B0504030202020204" pitchFamily="34" charset="0"/>
              </a:rPr>
              <a:t>Pregresse escluse;</a:t>
            </a:r>
          </a:p>
          <a:p>
            <a:pPr marL="171450" indent="-171450" fontAlgn="base">
              <a:buFont typeface="Wingdings" panose="05000000000000000000" pitchFamily="2" charset="2"/>
              <a:buChar char="ü"/>
            </a:pPr>
            <a:r>
              <a:rPr lang="it-IT" sz="800" b="1" u="none" strike="noStrike" dirty="0">
                <a:solidFill>
                  <a:srgbClr val="000000"/>
                </a:solidFill>
                <a:effectLst/>
                <a:latin typeface="Helvetica Now Text" panose="020B0504030202020204" pitchFamily="34" charset="0"/>
              </a:rPr>
              <a:t>C</a:t>
            </a:r>
            <a:r>
              <a:rPr lang="it-IT" sz="800" b="1" u="none" strike="noStrike" dirty="0">
                <a:effectLst/>
                <a:latin typeface="Helvetica Now Text" panose="020B0504030202020204" pitchFamily="34" charset="0"/>
              </a:rPr>
              <a:t>arenze</a:t>
            </a:r>
            <a:r>
              <a:rPr lang="it-IT" sz="800" b="0" u="none" strike="noStrike" dirty="0">
                <a:effectLst/>
                <a:latin typeface="Helvetica Now Text" panose="020B0504030202020204" pitchFamily="34" charset="0"/>
              </a:rPr>
              <a:t>: malattie dal 60° giorno successivo all’adesione e parto dal 300° giorno successivo all’adesione.</a:t>
            </a:r>
            <a:endParaRPr lang="it-IT" sz="800" b="0" i="0" u="none" strike="noStrike" dirty="0">
              <a:solidFill>
                <a:srgbClr val="000000"/>
              </a:solidFill>
              <a:effectLst/>
              <a:latin typeface="Helvetica Now Text" panose="020B0504030202020204" pitchFamily="34" charset="0"/>
            </a:endParaRP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F57BFB6B-9E41-0618-3E58-2BD6FEF05E74}"/>
              </a:ext>
            </a:extLst>
          </p:cNvPr>
          <p:cNvSpPr txBox="1"/>
          <p:nvPr/>
        </p:nvSpPr>
        <p:spPr>
          <a:xfrm>
            <a:off x="2835304" y="1144296"/>
            <a:ext cx="1983004" cy="276999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it-IT" sz="1200" dirty="0">
                <a:solidFill>
                  <a:srgbClr val="007687"/>
                </a:solidFill>
                <a:latin typeface="Helvetica Now Text"/>
              </a:rPr>
              <a:t>a partire da </a:t>
            </a:r>
            <a:r>
              <a:rPr lang="it-IT" sz="1200" b="1" dirty="0">
                <a:solidFill>
                  <a:srgbClr val="007687"/>
                </a:solidFill>
                <a:latin typeface="Helvetica Now Text"/>
              </a:rPr>
              <a:t>85</a:t>
            </a:r>
            <a:r>
              <a:rPr lang="it-IT" sz="1200" b="1" i="0" u="none" strike="noStrike" dirty="0">
                <a:solidFill>
                  <a:srgbClr val="007687"/>
                </a:solidFill>
                <a:effectLst/>
                <a:latin typeface="Helvetica Now Text"/>
              </a:rPr>
              <a:t>0€ </a:t>
            </a:r>
            <a:r>
              <a:rPr lang="it-IT" sz="1000" i="0" u="none" strike="noStrike" dirty="0">
                <a:solidFill>
                  <a:srgbClr val="3E515E"/>
                </a:solidFill>
                <a:effectLst/>
                <a:latin typeface="Helvetica Now Text"/>
              </a:rPr>
              <a:t>l’anno</a:t>
            </a:r>
            <a:r>
              <a:rPr lang="it-IT" sz="1200" b="1" dirty="0">
                <a:solidFill>
                  <a:srgbClr val="007687"/>
                </a:solidFill>
                <a:latin typeface="Helvetica Now Text"/>
              </a:rPr>
              <a:t> </a:t>
            </a:r>
            <a:endParaRPr lang="it-IT" sz="1200" b="1" dirty="0">
              <a:solidFill>
                <a:srgbClr val="007687"/>
              </a:solidFill>
            </a:endParaRPr>
          </a:p>
        </p:txBody>
      </p:sp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B236D305-EABE-2100-6E94-DD16C7ED5A23}"/>
              </a:ext>
            </a:extLst>
          </p:cNvPr>
          <p:cNvSpPr txBox="1"/>
          <p:nvPr/>
        </p:nvSpPr>
        <p:spPr>
          <a:xfrm>
            <a:off x="5209287" y="1140547"/>
            <a:ext cx="2034265" cy="276999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it-IT" sz="1200" dirty="0">
                <a:solidFill>
                  <a:srgbClr val="007687"/>
                </a:solidFill>
                <a:latin typeface="Helvetica Now Text"/>
              </a:rPr>
              <a:t>a partire da </a:t>
            </a:r>
            <a:r>
              <a:rPr lang="it-IT" sz="1200" b="1" i="0" u="none" strike="noStrike" dirty="0">
                <a:solidFill>
                  <a:srgbClr val="007687"/>
                </a:solidFill>
                <a:effectLst/>
                <a:latin typeface="Helvetica Now Text"/>
              </a:rPr>
              <a:t>1450€ </a:t>
            </a:r>
            <a:r>
              <a:rPr lang="it-IT" sz="1000" i="0" u="none" strike="noStrike" dirty="0">
                <a:solidFill>
                  <a:srgbClr val="3E515E"/>
                </a:solidFill>
                <a:effectLst/>
                <a:latin typeface="Helvetica Now Text"/>
              </a:rPr>
              <a:t>l’anno</a:t>
            </a:r>
            <a:r>
              <a:rPr lang="it-IT" sz="1200" b="1" dirty="0">
                <a:solidFill>
                  <a:srgbClr val="007687"/>
                </a:solidFill>
                <a:latin typeface="Helvetica Now Text"/>
              </a:rPr>
              <a:t> </a:t>
            </a:r>
            <a:endParaRPr lang="it-IT" sz="1200" b="1" dirty="0">
              <a:solidFill>
                <a:srgbClr val="007687"/>
              </a:solidFill>
            </a:endParaRPr>
          </a:p>
        </p:txBody>
      </p:sp>
      <p:sp>
        <p:nvSpPr>
          <p:cNvPr id="2048" name="CasellaDiTesto 2047">
            <a:extLst>
              <a:ext uri="{FF2B5EF4-FFF2-40B4-BE49-F238E27FC236}">
                <a16:creationId xmlns:a16="http://schemas.microsoft.com/office/drawing/2014/main" id="{D1F43B48-BD92-9695-DC31-BFCDBAAEF401}"/>
              </a:ext>
            </a:extLst>
          </p:cNvPr>
          <p:cNvSpPr txBox="1"/>
          <p:nvPr/>
        </p:nvSpPr>
        <p:spPr>
          <a:xfrm>
            <a:off x="5183998" y="1417865"/>
            <a:ext cx="213051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/>
            <a:r>
              <a:rPr lang="it-IT" sz="800" b="0" i="0" u="none" strike="noStrike" dirty="0">
                <a:solidFill>
                  <a:srgbClr val="000000"/>
                </a:solidFill>
                <a:effectLst/>
                <a:latin typeface="Helvetica Now Text" panose="020B0504030202020204" pitchFamily="34" charset="0"/>
              </a:rPr>
              <a:t>Scegli il pacchetto Comfort Plus per avere </a:t>
            </a:r>
            <a:r>
              <a:rPr lang="it-IT" sz="800" b="1" i="0" u="none" strike="noStrike" dirty="0">
                <a:solidFill>
                  <a:srgbClr val="000000"/>
                </a:solidFill>
                <a:effectLst/>
                <a:latin typeface="Helvetica Now Text" panose="020B0504030202020204" pitchFamily="34" charset="0"/>
              </a:rPr>
              <a:t>massimali più alti, un pacchetto di prevenzione e le cure psicoterapiche.</a:t>
            </a:r>
          </a:p>
          <a:p>
            <a:pPr fontAlgn="base"/>
            <a:r>
              <a:rPr lang="en-US" sz="800" b="1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 </a:t>
            </a:r>
            <a:endParaRPr lang="en-US" sz="800" b="1" u="none" strike="noStrike" dirty="0">
              <a:solidFill>
                <a:srgbClr val="000000"/>
              </a:solidFill>
              <a:latin typeface="Segoe UI" panose="020B0502040204020203" pitchFamily="34" charset="0"/>
            </a:endParaRPr>
          </a:p>
          <a:p>
            <a:pPr marL="171450" indent="-171450" fontAlgn="base">
              <a:buFont typeface="Wingdings" panose="05000000000000000000" pitchFamily="2" charset="2"/>
              <a:buChar char="ü"/>
            </a:pPr>
            <a:r>
              <a:rPr lang="it-IT" sz="800" dirty="0">
                <a:solidFill>
                  <a:srgbClr val="000000"/>
                </a:solidFill>
                <a:latin typeface="Helvetica Now Text" panose="020B0504030202020204" pitchFamily="34" charset="0"/>
              </a:rPr>
              <a:t>Richiede</a:t>
            </a:r>
            <a:r>
              <a:rPr lang="it-IT" sz="800" b="1" dirty="0">
                <a:solidFill>
                  <a:srgbClr val="000000"/>
                </a:solidFill>
                <a:latin typeface="Helvetica Now Text" panose="020B0504030202020204" pitchFamily="34" charset="0"/>
              </a:rPr>
              <a:t> questionario anamnestico semplificato online; </a:t>
            </a:r>
          </a:p>
          <a:p>
            <a:pPr marL="171450" indent="-171450" fontAlgn="base">
              <a:buFont typeface="Wingdings" panose="05000000000000000000" pitchFamily="2" charset="2"/>
              <a:buChar char="ü"/>
            </a:pPr>
            <a:r>
              <a:rPr lang="it-IT" sz="800" b="1" dirty="0">
                <a:solidFill>
                  <a:srgbClr val="000000"/>
                </a:solidFill>
                <a:latin typeface="Helvetica Now Text" panose="020B0504030202020204" pitchFamily="34" charset="0"/>
              </a:rPr>
              <a:t>Premio variabile in base all’età dell’assicurato </a:t>
            </a:r>
            <a:r>
              <a:rPr lang="it-IT" sz="800" dirty="0">
                <a:solidFill>
                  <a:srgbClr val="000000"/>
                </a:solidFill>
                <a:latin typeface="Helvetica Now Text" panose="020B0504030202020204" pitchFamily="34" charset="0"/>
              </a:rPr>
              <a:t>(max. 70 anni);</a:t>
            </a:r>
          </a:p>
          <a:p>
            <a:pPr marL="171450" indent="-171450" fontAlgn="base">
              <a:buFont typeface="Wingdings" panose="05000000000000000000" pitchFamily="2" charset="2"/>
              <a:buChar char="ü"/>
            </a:pPr>
            <a:r>
              <a:rPr lang="it-IT" sz="800" b="1" dirty="0">
                <a:solidFill>
                  <a:srgbClr val="000000"/>
                </a:solidFill>
                <a:latin typeface="Helvetica Now Text" panose="020B0504030202020204" pitchFamily="34" charset="0"/>
              </a:rPr>
              <a:t>Pregresse escluse;</a:t>
            </a:r>
          </a:p>
          <a:p>
            <a:pPr marL="171450" indent="-171450" fontAlgn="base">
              <a:buFont typeface="Wingdings" panose="05000000000000000000" pitchFamily="2" charset="2"/>
              <a:buChar char="ü"/>
            </a:pPr>
            <a:r>
              <a:rPr lang="it-IT" sz="800" b="1" u="none" strike="noStrike" dirty="0">
                <a:effectLst/>
                <a:latin typeface="Helvetica Now Text" panose="020B0504030202020204" pitchFamily="34" charset="0"/>
              </a:rPr>
              <a:t>Carenze</a:t>
            </a:r>
            <a:r>
              <a:rPr lang="it-IT" sz="800" b="0" u="none" strike="noStrike" dirty="0">
                <a:effectLst/>
                <a:latin typeface="Helvetica Now Text" panose="020B0504030202020204" pitchFamily="34" charset="0"/>
              </a:rPr>
              <a:t>: malattie dal 60° giorno successivo all’adesione e parto dal 300° giorno successivo all’adesione. </a:t>
            </a:r>
            <a:endParaRPr lang="it-IT" sz="800" b="0" i="0" u="none" strike="noStrike" dirty="0">
              <a:solidFill>
                <a:srgbClr val="000000"/>
              </a:solidFill>
              <a:effectLst/>
              <a:latin typeface="Helvetica Now Text" panose="020B0504030202020204" pitchFamily="34" charset="0"/>
            </a:endParaRPr>
          </a:p>
        </p:txBody>
      </p:sp>
      <p:sp>
        <p:nvSpPr>
          <p:cNvPr id="2052" name="CasellaDiTesto 2051">
            <a:extLst>
              <a:ext uri="{FF2B5EF4-FFF2-40B4-BE49-F238E27FC236}">
                <a16:creationId xmlns:a16="http://schemas.microsoft.com/office/drawing/2014/main" id="{B23ECADA-AEB1-5C3B-60C9-895E9F11A485}"/>
              </a:ext>
            </a:extLst>
          </p:cNvPr>
          <p:cNvSpPr txBox="1"/>
          <p:nvPr/>
        </p:nvSpPr>
        <p:spPr>
          <a:xfrm>
            <a:off x="542188" y="1472043"/>
            <a:ext cx="186172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800" dirty="0">
                <a:solidFill>
                  <a:srgbClr val="000000"/>
                </a:solidFill>
                <a:latin typeface="Helvetica Now Text" panose="020B0504030202020204" pitchFamily="34" charset="0"/>
              </a:rPr>
              <a:t>P</a:t>
            </a:r>
            <a:r>
              <a:rPr lang="it-IT" sz="800" b="0" i="0" u="none" strike="noStrike" dirty="0">
                <a:solidFill>
                  <a:srgbClr val="000000"/>
                </a:solidFill>
                <a:effectLst/>
                <a:latin typeface="Helvetica Now Text" panose="020B0504030202020204" pitchFamily="34" charset="0"/>
              </a:rPr>
              <a:t>roteggiti </a:t>
            </a:r>
            <a:r>
              <a:rPr lang="it-IT" sz="800" b="1" i="0" u="none" strike="noStrike" dirty="0">
                <a:solidFill>
                  <a:srgbClr val="000000"/>
                </a:solidFill>
                <a:effectLst/>
                <a:latin typeface="Helvetica Now Text" panose="020B0504030202020204" pitchFamily="34" charset="0"/>
              </a:rPr>
              <a:t>dalle spese sanitarie più comuni</a:t>
            </a:r>
            <a:r>
              <a:rPr lang="it-IT" sz="800" b="0" i="0" u="none" strike="noStrike" dirty="0">
                <a:solidFill>
                  <a:srgbClr val="000000"/>
                </a:solidFill>
                <a:effectLst/>
                <a:latin typeface="Helvetica Now Text" panose="020B0504030202020204" pitchFamily="34" charset="0"/>
              </a:rPr>
              <a:t> con il pacchetto Smart. </a:t>
            </a:r>
            <a:endParaRPr lang="it-IT" sz="800" dirty="0"/>
          </a:p>
        </p:txBody>
      </p:sp>
      <p:sp>
        <p:nvSpPr>
          <p:cNvPr id="2055" name="CasellaDiTesto 2054">
            <a:extLst>
              <a:ext uri="{FF2B5EF4-FFF2-40B4-BE49-F238E27FC236}">
                <a16:creationId xmlns:a16="http://schemas.microsoft.com/office/drawing/2014/main" id="{CD5DD8AF-B915-EAC6-585A-0E3861B74CBB}"/>
              </a:ext>
            </a:extLst>
          </p:cNvPr>
          <p:cNvSpPr txBox="1"/>
          <p:nvPr/>
        </p:nvSpPr>
        <p:spPr>
          <a:xfrm>
            <a:off x="542188" y="1828356"/>
            <a:ext cx="1995869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Wingdings" panose="05000000000000000000" pitchFamily="2" charset="2"/>
              <a:buChar char="ü"/>
            </a:pPr>
            <a:r>
              <a:rPr lang="it-IT" sz="800" dirty="0">
                <a:solidFill>
                  <a:srgbClr val="000000"/>
                </a:solidFill>
                <a:latin typeface="Helvetica Now Text" panose="020B0504030202020204" pitchFamily="34" charset="0"/>
              </a:rPr>
              <a:t>Focus sulle </a:t>
            </a:r>
            <a:r>
              <a:rPr lang="it-IT" sz="800" b="1" i="0" u="none" strike="noStrike" dirty="0">
                <a:solidFill>
                  <a:srgbClr val="000000"/>
                </a:solidFill>
                <a:effectLst/>
                <a:latin typeface="Helvetica Now Text" panose="020B0504030202020204" pitchFamily="34" charset="0"/>
              </a:rPr>
              <a:t>spese sanitarie più comuni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it-IT" sz="800" b="1" dirty="0">
                <a:solidFill>
                  <a:srgbClr val="000000"/>
                </a:solidFill>
                <a:latin typeface="Helvetica Now Text" panose="020B0504030202020204" pitchFamily="34" charset="0"/>
              </a:rPr>
              <a:t>Premio fisso </a:t>
            </a:r>
            <a:r>
              <a:rPr lang="it-IT" sz="800" dirty="0">
                <a:solidFill>
                  <a:srgbClr val="000000"/>
                </a:solidFill>
                <a:latin typeface="Helvetica Now Text" panose="020B0504030202020204" pitchFamily="34" charset="0"/>
              </a:rPr>
              <a:t>a prescindere dall’età dell’assicurato (max. 70 anni)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it-IT" sz="800" b="1" dirty="0">
                <a:solidFill>
                  <a:srgbClr val="000000"/>
                </a:solidFill>
                <a:latin typeface="Helvetica Now Text" panose="020B0504030202020204" pitchFamily="34" charset="0"/>
              </a:rPr>
              <a:t>Nessun questionario anamnestico</a:t>
            </a:r>
          </a:p>
          <a:p>
            <a:pPr marL="171450" indent="-171450" fontAlgn="base">
              <a:buFont typeface="Wingdings" panose="05000000000000000000" pitchFamily="2" charset="2"/>
              <a:buChar char="ü"/>
            </a:pPr>
            <a:r>
              <a:rPr lang="it-IT" sz="800" b="1" dirty="0">
                <a:solidFill>
                  <a:srgbClr val="000000"/>
                </a:solidFill>
                <a:latin typeface="Helvetica Now Text" panose="020B0504030202020204" pitchFamily="34" charset="0"/>
              </a:rPr>
              <a:t>Pregresse incluse</a:t>
            </a:r>
          </a:p>
          <a:p>
            <a:pPr marL="171450" indent="-171450" fontAlgn="base">
              <a:buFont typeface="Wingdings" panose="05000000000000000000" pitchFamily="2" charset="2"/>
              <a:buChar char="ü"/>
            </a:pPr>
            <a:r>
              <a:rPr lang="it-IT" sz="800" b="1" u="none" strike="noStrike" dirty="0">
                <a:solidFill>
                  <a:srgbClr val="000000"/>
                </a:solidFill>
                <a:effectLst/>
                <a:latin typeface="Helvetica Now Text" panose="020B0504030202020204" pitchFamily="34" charset="0"/>
              </a:rPr>
              <a:t>C</a:t>
            </a:r>
            <a:r>
              <a:rPr lang="it-IT" sz="800" b="1" u="none" strike="noStrike" dirty="0">
                <a:effectLst/>
                <a:latin typeface="Helvetica Now Text" panose="020B0504030202020204" pitchFamily="34" charset="0"/>
              </a:rPr>
              <a:t>arenze</a:t>
            </a:r>
            <a:r>
              <a:rPr lang="it-IT" sz="800" b="0" u="none" strike="noStrike" dirty="0">
                <a:effectLst/>
                <a:latin typeface="Helvetica Now Text" panose="020B0504030202020204" pitchFamily="34" charset="0"/>
              </a:rPr>
              <a:t>: malattie dal 45° giorno successivo all’adesione.</a:t>
            </a:r>
            <a:endParaRPr lang="it-IT" sz="800" b="1" dirty="0"/>
          </a:p>
        </p:txBody>
      </p:sp>
      <p:graphicFrame>
        <p:nvGraphicFramePr>
          <p:cNvPr id="2056" name="Tabella 2048">
            <a:extLst>
              <a:ext uri="{FF2B5EF4-FFF2-40B4-BE49-F238E27FC236}">
                <a16:creationId xmlns:a16="http://schemas.microsoft.com/office/drawing/2014/main" id="{7B9AA97A-D587-D0A5-6140-B78EEABED4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4642513"/>
              </p:ext>
            </p:extLst>
          </p:nvPr>
        </p:nvGraphicFramePr>
        <p:xfrm>
          <a:off x="612484" y="3063201"/>
          <a:ext cx="1886180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9448">
                  <a:extLst>
                    <a:ext uri="{9D8B030D-6E8A-4147-A177-3AD203B41FA5}">
                      <a16:colId xmlns:a16="http://schemas.microsoft.com/office/drawing/2014/main" val="2650064642"/>
                    </a:ext>
                  </a:extLst>
                </a:gridCol>
                <a:gridCol w="926732">
                  <a:extLst>
                    <a:ext uri="{9D8B030D-6E8A-4147-A177-3AD203B41FA5}">
                      <a16:colId xmlns:a16="http://schemas.microsoft.com/office/drawing/2014/main" val="4272762820"/>
                    </a:ext>
                  </a:extLst>
                </a:gridCol>
              </a:tblGrid>
              <a:tr h="179584">
                <a:tc>
                  <a:txBody>
                    <a:bodyPr/>
                    <a:lstStyle/>
                    <a:p>
                      <a:pPr algn="ctr"/>
                      <a:r>
                        <a:rPr lang="it-IT" sz="800" dirty="0">
                          <a:latin typeface="Helvetica Now Display" panose="020B0504030202020204"/>
                        </a:rPr>
                        <a:t>Copertura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68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800" dirty="0">
                          <a:latin typeface="Helvetica Now Display" panose="020B0504030202020204"/>
                        </a:rPr>
                        <a:t>Massimali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68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2486809"/>
                  </a:ext>
                </a:extLst>
              </a:tr>
              <a:tr h="179584"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u="none" strike="noStrike" dirty="0">
                          <a:solidFill>
                            <a:schemeClr val="tx1"/>
                          </a:solidFill>
                          <a:effectLst/>
                          <a:latin typeface="Helvetica Now Text" panose="020B0504030202020204" pitchFamily="34" charset="0"/>
                          <a:cs typeface="Calibri Light" panose="020F0302020204030204" pitchFamily="34" charset="0"/>
                        </a:rPr>
                        <a:t>Diaria da ricovero</a:t>
                      </a:r>
                      <a:endParaRPr lang="it-IT" sz="800" b="0" i="0" u="none" strike="noStrike" dirty="0">
                        <a:solidFill>
                          <a:schemeClr val="tx1"/>
                        </a:solidFill>
                        <a:effectLst/>
                        <a:latin typeface="Helvetica Now Text" panose="020B050403020202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924" marR="6924" marT="69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800" dirty="0">
                          <a:latin typeface="Helvetica Now Text" panose="020B0504030202020204" pitchFamily="34" charset="0"/>
                        </a:rPr>
                        <a:t>100€ / giorno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5EF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0143683"/>
                  </a:ext>
                </a:extLst>
              </a:tr>
              <a:tr h="179584"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u="none" strike="noStrike" dirty="0">
                          <a:solidFill>
                            <a:schemeClr val="tx1"/>
                          </a:solidFill>
                          <a:effectLst/>
                          <a:latin typeface="Helvetica Now Text" panose="020B0504030202020204" pitchFamily="34" charset="0"/>
                          <a:cs typeface="Calibri Light" panose="020F0302020204030204" pitchFamily="34" charset="0"/>
                        </a:rPr>
                        <a:t>Occhiali e lenti</a:t>
                      </a:r>
                    </a:p>
                  </a:txBody>
                  <a:tcPr marL="6924" marR="6924" marT="69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800" dirty="0">
                          <a:latin typeface="Helvetica Now Text" panose="020B0504030202020204" pitchFamily="34" charset="0"/>
                        </a:rPr>
                        <a:t>100€ / anno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5EF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3518413"/>
                  </a:ext>
                </a:extLst>
              </a:tr>
              <a:tr h="179584"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u="none" strike="noStrike" dirty="0">
                          <a:solidFill>
                            <a:schemeClr val="tx1"/>
                          </a:solidFill>
                          <a:effectLst/>
                          <a:latin typeface="Helvetica Now Text" panose="020B0504030202020204" pitchFamily="34" charset="0"/>
                          <a:cs typeface="Calibri Light" panose="020F0302020204030204" pitchFamily="34" charset="0"/>
                        </a:rPr>
                        <a:t>Cure Dentarie </a:t>
                      </a:r>
                      <a:endParaRPr lang="it-IT" sz="800" b="0" i="0" u="none" strike="noStrike" dirty="0">
                        <a:solidFill>
                          <a:schemeClr val="tx1"/>
                        </a:solidFill>
                        <a:effectLst/>
                        <a:latin typeface="Helvetica Now Text" panose="020B050403020202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924" marR="6924" marT="69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800" dirty="0">
                          <a:latin typeface="Helvetica Now Text" panose="020B0504030202020204" pitchFamily="34" charset="0"/>
                        </a:rPr>
                        <a:t>1.500€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5EF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46851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u="none" strike="noStrike" dirty="0">
                          <a:solidFill>
                            <a:schemeClr val="tx1"/>
                          </a:solidFill>
                          <a:effectLst/>
                          <a:latin typeface="Helvetica Now Text" panose="020B0504030202020204" pitchFamily="34" charset="0"/>
                          <a:cs typeface="Calibri Light" panose="020F0302020204030204" pitchFamily="34" charset="0"/>
                        </a:rPr>
                        <a:t>Cure Fisioterapiche</a:t>
                      </a:r>
                      <a:endParaRPr lang="it-IT" sz="800" b="0" i="0" u="none" strike="noStrike" dirty="0">
                        <a:solidFill>
                          <a:schemeClr val="tx1"/>
                        </a:solidFill>
                        <a:effectLst/>
                        <a:latin typeface="Helvetica Now Text" panose="020B050403020202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924" marR="6924" marT="69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800" dirty="0">
                          <a:latin typeface="Helvetica Now Text" panose="020B0504030202020204" pitchFamily="34" charset="0"/>
                        </a:rPr>
                        <a:t>1.000€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5EF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3870448"/>
                  </a:ext>
                </a:extLst>
              </a:tr>
            </a:tbl>
          </a:graphicData>
        </a:graphic>
      </p:graphicFrame>
      <p:graphicFrame>
        <p:nvGraphicFramePr>
          <p:cNvPr id="2058" name="Tabella 2048">
            <a:extLst>
              <a:ext uri="{FF2B5EF4-FFF2-40B4-BE49-F238E27FC236}">
                <a16:creationId xmlns:a16="http://schemas.microsoft.com/office/drawing/2014/main" id="{C81CFDA4-AE94-BC6E-40AF-222C304722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7436225"/>
              </p:ext>
            </p:extLst>
          </p:nvPr>
        </p:nvGraphicFramePr>
        <p:xfrm>
          <a:off x="2907857" y="3063201"/>
          <a:ext cx="2017600" cy="19576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6298">
                  <a:extLst>
                    <a:ext uri="{9D8B030D-6E8A-4147-A177-3AD203B41FA5}">
                      <a16:colId xmlns:a16="http://schemas.microsoft.com/office/drawing/2014/main" val="2650064642"/>
                    </a:ext>
                  </a:extLst>
                </a:gridCol>
                <a:gridCol w="991302">
                  <a:extLst>
                    <a:ext uri="{9D8B030D-6E8A-4147-A177-3AD203B41FA5}">
                      <a16:colId xmlns:a16="http://schemas.microsoft.com/office/drawing/2014/main" val="4272762820"/>
                    </a:ext>
                  </a:extLst>
                </a:gridCol>
              </a:tblGrid>
              <a:tr h="174025">
                <a:tc>
                  <a:txBody>
                    <a:bodyPr/>
                    <a:lstStyle/>
                    <a:p>
                      <a:pPr algn="ctr"/>
                      <a:r>
                        <a:rPr lang="it-IT" sz="800" dirty="0">
                          <a:latin typeface="Helvetica Now Display" panose="020B0504030202020204"/>
                        </a:rPr>
                        <a:t>Copertura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68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800" dirty="0">
                          <a:latin typeface="Helvetica Now Display" panose="020B0504030202020204"/>
                        </a:rPr>
                        <a:t>Massimali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68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2486809"/>
                  </a:ext>
                </a:extLst>
              </a:tr>
              <a:tr h="158517"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u="none" strike="noStrike" dirty="0">
                          <a:solidFill>
                            <a:schemeClr val="tx1"/>
                          </a:solidFill>
                          <a:effectLst/>
                          <a:latin typeface="Helvetica Now Text" panose="020B0504030202020204" pitchFamily="34" charset="0"/>
                          <a:cs typeface="Calibri Light" panose="020F0302020204030204" pitchFamily="34" charset="0"/>
                        </a:rPr>
                        <a:t>Area ricovero </a:t>
                      </a:r>
                      <a:endParaRPr lang="it-IT" sz="800" b="0" i="0" u="none" strike="noStrike" dirty="0">
                        <a:solidFill>
                          <a:schemeClr val="tx1"/>
                        </a:solidFill>
                        <a:effectLst/>
                        <a:latin typeface="Helvetica Now Text" panose="020B050403020202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924" marR="6924" marT="69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DDBD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800" dirty="0">
                          <a:latin typeface="Helvetica Now Text" panose="020B0504030202020204" pitchFamily="34" charset="0"/>
                        </a:rPr>
                        <a:t>100.000€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DDB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0143683"/>
                  </a:ext>
                </a:extLst>
              </a:tr>
              <a:tr h="174025"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u="none" strike="noStrike" dirty="0">
                          <a:solidFill>
                            <a:schemeClr val="tx1"/>
                          </a:solidFill>
                          <a:effectLst/>
                          <a:latin typeface="Helvetica Now Text" panose="020B0504030202020204" pitchFamily="34" charset="0"/>
                          <a:cs typeface="Calibri Light" panose="020F0302020204030204" pitchFamily="34" charset="0"/>
                        </a:rPr>
                        <a:t>Parto </a:t>
                      </a:r>
                    </a:p>
                  </a:txBody>
                  <a:tcPr marL="6924" marR="6924" marT="69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DDBD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800" dirty="0">
                          <a:latin typeface="Helvetica Now Text" panose="020B0504030202020204" pitchFamily="34" charset="0"/>
                        </a:rPr>
                        <a:t>5.000€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DDB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2603661"/>
                  </a:ext>
                </a:extLst>
              </a:tr>
              <a:tr h="174025"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u="none" strike="noStrike" dirty="0">
                          <a:solidFill>
                            <a:schemeClr val="tx1"/>
                          </a:solidFill>
                          <a:effectLst/>
                          <a:latin typeface="Helvetica Now Text" panose="020B0504030202020204" pitchFamily="34" charset="0"/>
                          <a:cs typeface="Calibri Light" panose="020F0302020204030204" pitchFamily="34" charset="0"/>
                        </a:rPr>
                        <a:t>Retta accompagnatore </a:t>
                      </a:r>
                    </a:p>
                  </a:txBody>
                  <a:tcPr marL="6924" marR="6924" marT="69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DDBD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800" dirty="0">
                          <a:latin typeface="Helvetica Now Text" panose="020B0504030202020204" pitchFamily="34" charset="0"/>
                        </a:rPr>
                        <a:t>100€ / giorno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DDB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526783"/>
                  </a:ext>
                </a:extLst>
              </a:tr>
              <a:tr h="174025"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u="none" strike="noStrike" dirty="0">
                          <a:solidFill>
                            <a:schemeClr val="tx1"/>
                          </a:solidFill>
                          <a:effectLst/>
                          <a:latin typeface="Helvetica Now Text" panose="020B0504030202020204" pitchFamily="34" charset="0"/>
                          <a:cs typeface="Calibri Light" panose="020F0302020204030204" pitchFamily="34" charset="0"/>
                        </a:rPr>
                        <a:t>Area extra-ricovero</a:t>
                      </a:r>
                    </a:p>
                  </a:txBody>
                  <a:tcPr marL="6924" marR="6924" marT="69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DDBD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800" dirty="0">
                          <a:latin typeface="Helvetica Now Text" panose="020B0504030202020204" pitchFamily="34" charset="0"/>
                        </a:rPr>
                        <a:t>5.000€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DDB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7911436"/>
                  </a:ext>
                </a:extLst>
              </a:tr>
              <a:tr h="174025"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u="none" strike="noStrike" dirty="0">
                          <a:solidFill>
                            <a:schemeClr val="tx1"/>
                          </a:solidFill>
                          <a:effectLst/>
                          <a:latin typeface="Helvetica Now Text" panose="020B0504030202020204" pitchFamily="34" charset="0"/>
                          <a:cs typeface="Calibri Light" panose="020F0302020204030204" pitchFamily="34" charset="0"/>
                        </a:rPr>
                        <a:t>Occhiali e lenti</a:t>
                      </a:r>
                    </a:p>
                  </a:txBody>
                  <a:tcPr marL="6924" marR="6924" marT="69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DDBD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800" dirty="0">
                          <a:latin typeface="Helvetica Now Text" panose="020B0504030202020204" pitchFamily="34" charset="0"/>
                        </a:rPr>
                        <a:t>100€ / anno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DDB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3518413"/>
                  </a:ext>
                </a:extLst>
              </a:tr>
              <a:tr h="174025"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u="none" strike="noStrike" dirty="0">
                          <a:solidFill>
                            <a:schemeClr val="tx1"/>
                          </a:solidFill>
                          <a:effectLst/>
                          <a:latin typeface="Helvetica Now Text" panose="020B0504030202020204" pitchFamily="34" charset="0"/>
                          <a:cs typeface="Calibri Light" panose="020F0302020204030204" pitchFamily="34" charset="0"/>
                        </a:rPr>
                        <a:t>Cure Dentarie </a:t>
                      </a:r>
                      <a:endParaRPr lang="it-IT" sz="800" b="0" i="0" u="none" strike="noStrike" dirty="0">
                        <a:solidFill>
                          <a:schemeClr val="tx1"/>
                        </a:solidFill>
                        <a:effectLst/>
                        <a:latin typeface="Helvetica Now Text" panose="020B050403020202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924" marR="6924" marT="69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DDBD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800" dirty="0">
                          <a:latin typeface="Helvetica Now Text" panose="020B0504030202020204" pitchFamily="34" charset="0"/>
                        </a:rPr>
                        <a:t>1.000€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DDB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4685128"/>
                  </a:ext>
                </a:extLst>
              </a:tr>
              <a:tr h="174025"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u="none" strike="noStrike" dirty="0">
                          <a:solidFill>
                            <a:schemeClr val="tx1"/>
                          </a:solidFill>
                          <a:effectLst/>
                          <a:latin typeface="Helvetica Now Text" panose="020B0504030202020204" pitchFamily="34" charset="0"/>
                          <a:cs typeface="Calibri Light" panose="020F0302020204030204" pitchFamily="34" charset="0"/>
                        </a:rPr>
                        <a:t>Cure Fisioterapiche</a:t>
                      </a:r>
                      <a:endParaRPr lang="it-IT" sz="800" b="0" i="0" u="none" strike="noStrike" dirty="0">
                        <a:solidFill>
                          <a:schemeClr val="tx1"/>
                        </a:solidFill>
                        <a:effectLst/>
                        <a:latin typeface="Helvetica Now Text" panose="020B050403020202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924" marR="6924" marT="69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DDBD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800" dirty="0">
                          <a:latin typeface="Helvetica Now Text" panose="020B0504030202020204" pitchFamily="34" charset="0"/>
                        </a:rPr>
                        <a:t>750€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DDB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3870448"/>
                  </a:ext>
                </a:extLst>
              </a:tr>
              <a:tr h="174025"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Helvetica Now Text" panose="020B0504030202020204" pitchFamily="34" charset="0"/>
                          <a:cs typeface="Calibri Light" panose="020F0302020204030204" pitchFamily="34" charset="0"/>
                        </a:rPr>
                        <a:t>Long </a:t>
                      </a:r>
                      <a:r>
                        <a:rPr lang="it-IT" sz="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Helvetica Now Text" panose="020B0504030202020204" pitchFamily="34" charset="0"/>
                          <a:cs typeface="Calibri Light" panose="020F0302020204030204" pitchFamily="34" charset="0"/>
                        </a:rPr>
                        <a:t>Term</a:t>
                      </a:r>
                      <a:r>
                        <a:rPr lang="it-IT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Helvetica Now Text" panose="020B0504030202020204" pitchFamily="34" charset="0"/>
                          <a:cs typeface="Calibri Light" panose="020F0302020204030204" pitchFamily="34" charset="0"/>
                        </a:rPr>
                        <a:t> Care</a:t>
                      </a:r>
                    </a:p>
                  </a:txBody>
                  <a:tcPr marL="6924" marR="6924" marT="69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DDBD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800" dirty="0">
                          <a:latin typeface="Helvetica Now Text" panose="020B0504030202020204" pitchFamily="34" charset="0"/>
                        </a:rPr>
                        <a:t>10.000€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DDB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1612923"/>
                  </a:ext>
                </a:extLst>
              </a:tr>
            </a:tbl>
          </a:graphicData>
        </a:graphic>
      </p:graphicFrame>
      <p:graphicFrame>
        <p:nvGraphicFramePr>
          <p:cNvPr id="2059" name="Tabella 2048">
            <a:extLst>
              <a:ext uri="{FF2B5EF4-FFF2-40B4-BE49-F238E27FC236}">
                <a16:creationId xmlns:a16="http://schemas.microsoft.com/office/drawing/2014/main" id="{6DD4F7CB-8941-D7E3-3203-DC96DBDEC1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830211"/>
              </p:ext>
            </p:extLst>
          </p:nvPr>
        </p:nvGraphicFramePr>
        <p:xfrm>
          <a:off x="5273753" y="3063201"/>
          <a:ext cx="1969800" cy="23843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1983">
                  <a:extLst>
                    <a:ext uri="{9D8B030D-6E8A-4147-A177-3AD203B41FA5}">
                      <a16:colId xmlns:a16="http://schemas.microsoft.com/office/drawing/2014/main" val="2650064642"/>
                    </a:ext>
                  </a:extLst>
                </a:gridCol>
                <a:gridCol w="967817">
                  <a:extLst>
                    <a:ext uri="{9D8B030D-6E8A-4147-A177-3AD203B41FA5}">
                      <a16:colId xmlns:a16="http://schemas.microsoft.com/office/drawing/2014/main" val="4272762820"/>
                    </a:ext>
                  </a:extLst>
                </a:gridCol>
              </a:tblGrid>
              <a:tr h="189992">
                <a:tc>
                  <a:txBody>
                    <a:bodyPr/>
                    <a:lstStyle/>
                    <a:p>
                      <a:pPr algn="ctr"/>
                      <a:r>
                        <a:rPr lang="it-IT" sz="800" dirty="0">
                          <a:latin typeface="Helvetica Now Display" panose="020B0504030202020204"/>
                        </a:rPr>
                        <a:t>Copertura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68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800" dirty="0">
                          <a:latin typeface="Helvetica Now Display" panose="020B0504030202020204"/>
                        </a:rPr>
                        <a:t>Massimali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68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2486809"/>
                  </a:ext>
                </a:extLst>
              </a:tr>
              <a:tr h="189992"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u="none" strike="noStrike" dirty="0">
                          <a:solidFill>
                            <a:schemeClr val="tx1"/>
                          </a:solidFill>
                          <a:effectLst/>
                          <a:latin typeface="Helvetica Now Text" panose="020B0504030202020204" pitchFamily="34" charset="0"/>
                          <a:cs typeface="Calibri Light" panose="020F0302020204030204" pitchFamily="34" charset="0"/>
                        </a:rPr>
                        <a:t>Area ricovero </a:t>
                      </a:r>
                      <a:endParaRPr lang="it-IT" sz="800" b="0" i="0" u="none" strike="noStrike" dirty="0">
                        <a:solidFill>
                          <a:schemeClr val="tx1"/>
                        </a:solidFill>
                        <a:effectLst/>
                        <a:latin typeface="Helvetica Now Text" panose="020B050403020202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924" marR="6924" marT="69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CC0C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800" dirty="0">
                          <a:latin typeface="Helvetica Now Text" panose="020B0504030202020204" pitchFamily="34" charset="0"/>
                        </a:rPr>
                        <a:t>500.000€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CC0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0143683"/>
                  </a:ext>
                </a:extLst>
              </a:tr>
              <a:tr h="189992"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u="none" strike="noStrike" dirty="0">
                          <a:solidFill>
                            <a:schemeClr val="tx1"/>
                          </a:solidFill>
                          <a:effectLst/>
                          <a:latin typeface="Helvetica Now Text" panose="020B0504030202020204" pitchFamily="34" charset="0"/>
                          <a:cs typeface="Calibri Light" panose="020F0302020204030204" pitchFamily="34" charset="0"/>
                        </a:rPr>
                        <a:t>Parto </a:t>
                      </a:r>
                    </a:p>
                  </a:txBody>
                  <a:tcPr marL="6924" marR="6924" marT="69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CC0C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800" dirty="0">
                          <a:latin typeface="Helvetica Now Text" panose="020B0504030202020204" pitchFamily="34" charset="0"/>
                        </a:rPr>
                        <a:t>5.000€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CC0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2603661"/>
                  </a:ext>
                </a:extLst>
              </a:tr>
              <a:tr h="189992"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u="none" strike="noStrike" dirty="0">
                          <a:solidFill>
                            <a:schemeClr val="tx1"/>
                          </a:solidFill>
                          <a:effectLst/>
                          <a:latin typeface="Helvetica Now Text" panose="020B0504030202020204" pitchFamily="34" charset="0"/>
                          <a:cs typeface="Calibri Light" panose="020F0302020204030204" pitchFamily="34" charset="0"/>
                        </a:rPr>
                        <a:t>Diaria da ricovero</a:t>
                      </a:r>
                    </a:p>
                  </a:txBody>
                  <a:tcPr marL="6924" marR="6924" marT="69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CC0C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800" dirty="0">
                          <a:latin typeface="Helvetica Now Text" panose="020B0504030202020204" pitchFamily="34" charset="0"/>
                        </a:rPr>
                        <a:t>100€ / giorno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CC0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3947632"/>
                  </a:ext>
                </a:extLst>
              </a:tr>
              <a:tr h="189992"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u="none" strike="noStrike" dirty="0">
                          <a:solidFill>
                            <a:schemeClr val="tx1"/>
                          </a:solidFill>
                          <a:effectLst/>
                          <a:latin typeface="Helvetica Now Text" panose="020B0504030202020204" pitchFamily="34" charset="0"/>
                          <a:cs typeface="Calibri Light" panose="020F0302020204030204" pitchFamily="34" charset="0"/>
                        </a:rPr>
                        <a:t>Retta accompagnatore </a:t>
                      </a:r>
                    </a:p>
                  </a:txBody>
                  <a:tcPr marL="6924" marR="6924" marT="69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CC0C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800" dirty="0">
                          <a:latin typeface="Helvetica Now Text" panose="020B0504030202020204" pitchFamily="34" charset="0"/>
                        </a:rPr>
                        <a:t>100€ / giorno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CC0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526783"/>
                  </a:ext>
                </a:extLst>
              </a:tr>
              <a:tr h="189992"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u="none" strike="noStrike" dirty="0">
                          <a:solidFill>
                            <a:schemeClr val="tx1"/>
                          </a:solidFill>
                          <a:effectLst/>
                          <a:latin typeface="Helvetica Now Text" panose="020B0504030202020204" pitchFamily="34" charset="0"/>
                          <a:cs typeface="Calibri Light" panose="020F0302020204030204" pitchFamily="34" charset="0"/>
                        </a:rPr>
                        <a:t>Area extra-ricovero</a:t>
                      </a:r>
                    </a:p>
                  </a:txBody>
                  <a:tcPr marL="6924" marR="6924" marT="69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CC0C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800" dirty="0">
                          <a:latin typeface="Helvetica Now Text" panose="020B0504030202020204" pitchFamily="34" charset="0"/>
                        </a:rPr>
                        <a:t>5.000€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CC0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7911436"/>
                  </a:ext>
                </a:extLst>
              </a:tr>
              <a:tr h="189992"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u="none" strike="noStrike" dirty="0">
                          <a:solidFill>
                            <a:schemeClr val="tx1"/>
                          </a:solidFill>
                          <a:effectLst/>
                          <a:latin typeface="Helvetica Now Text" panose="020B0504030202020204" pitchFamily="34" charset="0"/>
                          <a:cs typeface="Calibri Light" panose="020F0302020204030204" pitchFamily="34" charset="0"/>
                        </a:rPr>
                        <a:t>Occhiali e lenti</a:t>
                      </a:r>
                    </a:p>
                  </a:txBody>
                  <a:tcPr marL="6924" marR="6924" marT="69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CC0C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800" dirty="0">
                          <a:latin typeface="Helvetica Now Text" panose="020B0504030202020204" pitchFamily="34" charset="0"/>
                        </a:rPr>
                        <a:t>200€ -/ anno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CC0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3518413"/>
                  </a:ext>
                </a:extLst>
              </a:tr>
              <a:tr h="189992"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u="none" strike="noStrike" dirty="0">
                          <a:solidFill>
                            <a:schemeClr val="tx1"/>
                          </a:solidFill>
                          <a:effectLst/>
                          <a:latin typeface="Helvetica Now Text" panose="020B0504030202020204" pitchFamily="34" charset="0"/>
                          <a:cs typeface="Calibri Light" panose="020F0302020204030204" pitchFamily="34" charset="0"/>
                        </a:rPr>
                        <a:t>Cure Dentarie </a:t>
                      </a:r>
                      <a:endParaRPr lang="it-IT" sz="800" b="0" i="0" u="none" strike="noStrike" dirty="0">
                        <a:solidFill>
                          <a:schemeClr val="tx1"/>
                        </a:solidFill>
                        <a:effectLst/>
                        <a:latin typeface="Helvetica Now Text" panose="020B050403020202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924" marR="6924" marT="69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CC0C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800" dirty="0">
                          <a:latin typeface="Helvetica Now Text" panose="020B0504030202020204" pitchFamily="34" charset="0"/>
                        </a:rPr>
                        <a:t>2.000€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CC0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4685128"/>
                  </a:ext>
                </a:extLst>
              </a:tr>
              <a:tr h="189992"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u="none" strike="noStrike" dirty="0">
                          <a:solidFill>
                            <a:schemeClr val="tx1"/>
                          </a:solidFill>
                          <a:effectLst/>
                          <a:latin typeface="Helvetica Now Text" panose="020B0504030202020204" pitchFamily="34" charset="0"/>
                          <a:cs typeface="Calibri Light" panose="020F0302020204030204" pitchFamily="34" charset="0"/>
                        </a:rPr>
                        <a:t>Cure Fisioterapiche</a:t>
                      </a:r>
                      <a:endParaRPr lang="it-IT" sz="800" b="0" i="0" u="none" strike="noStrike" dirty="0">
                        <a:solidFill>
                          <a:schemeClr val="tx1"/>
                        </a:solidFill>
                        <a:effectLst/>
                        <a:latin typeface="Helvetica Now Text" panose="020B050403020202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924" marR="6924" marT="69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CC0C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800" dirty="0">
                          <a:latin typeface="Helvetica Now Text" panose="020B0504030202020204" pitchFamily="34" charset="0"/>
                        </a:rPr>
                        <a:t>1.250€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CC0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3870448"/>
                  </a:ext>
                </a:extLst>
              </a:tr>
              <a:tr h="189992"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Helvetica Now Text" panose="020B0504030202020204" pitchFamily="34" charset="0"/>
                          <a:cs typeface="Calibri Light" panose="020F0302020204030204" pitchFamily="34" charset="0"/>
                        </a:rPr>
                        <a:t>Cure psicoterapiche </a:t>
                      </a:r>
                    </a:p>
                  </a:txBody>
                  <a:tcPr marL="6924" marR="6924" marT="69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CC0C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800" dirty="0">
                          <a:latin typeface="Helvetica Now Text" panose="020B0504030202020204" pitchFamily="34" charset="0"/>
                        </a:rPr>
                        <a:t>1.000€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CC0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1466329"/>
                  </a:ext>
                </a:extLst>
              </a:tr>
              <a:tr h="189992"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Helvetica Now Text" panose="020B0504030202020204" pitchFamily="34" charset="0"/>
                          <a:cs typeface="Calibri Light" panose="020F0302020204030204" pitchFamily="34" charset="0"/>
                        </a:rPr>
                        <a:t>Long </a:t>
                      </a:r>
                      <a:r>
                        <a:rPr lang="it-IT" sz="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Helvetica Now Text" panose="020B0504030202020204" pitchFamily="34" charset="0"/>
                          <a:cs typeface="Calibri Light" panose="020F0302020204030204" pitchFamily="34" charset="0"/>
                        </a:rPr>
                        <a:t>Term</a:t>
                      </a:r>
                      <a:r>
                        <a:rPr lang="it-IT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Helvetica Now Text" panose="020B0504030202020204" pitchFamily="34" charset="0"/>
                          <a:cs typeface="Calibri Light" panose="020F0302020204030204" pitchFamily="34" charset="0"/>
                        </a:rPr>
                        <a:t> Care</a:t>
                      </a:r>
                    </a:p>
                  </a:txBody>
                  <a:tcPr marL="6924" marR="6924" marT="69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CC0C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800" dirty="0">
                          <a:latin typeface="Helvetica Now Text" panose="020B0504030202020204" pitchFamily="34" charset="0"/>
                        </a:rPr>
                        <a:t>10.000€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CC0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7213394"/>
                  </a:ext>
                </a:extLst>
              </a:tr>
            </a:tbl>
          </a:graphicData>
        </a:graphic>
      </p:graphicFrame>
      <p:pic>
        <p:nvPicPr>
          <p:cNvPr id="3" name="Picture 5">
            <a:extLst>
              <a:ext uri="{FF2B5EF4-FFF2-40B4-BE49-F238E27FC236}">
                <a16:creationId xmlns:a16="http://schemas.microsoft.com/office/drawing/2014/main" id="{F07BAD4E-DC64-C679-2D01-B3EA129914A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26798" y="9866942"/>
            <a:ext cx="827040" cy="315063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6C61BCB6-A431-69AF-2298-438712F40723}"/>
              </a:ext>
            </a:extLst>
          </p:cNvPr>
          <p:cNvSpPr txBox="1"/>
          <p:nvPr/>
        </p:nvSpPr>
        <p:spPr>
          <a:xfrm>
            <a:off x="323586" y="10372777"/>
            <a:ext cx="7099040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800" i="0" u="none" strike="noStrike" baseline="0" dirty="0">
                <a:solidFill>
                  <a:schemeClr val="bg1"/>
                </a:solidFill>
                <a:latin typeface="Helvetica Now Text" panose="020B050403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Il Contraente deve prendere visione dell’informativa precontrattuale e delle condizioni di assicurazione prima della sottoscrizione del contratto. </a:t>
            </a:r>
            <a:endParaRPr lang="it-IT" sz="800" dirty="0">
              <a:solidFill>
                <a:schemeClr val="bg1"/>
              </a:solidFill>
              <a:latin typeface="Helvetica Now Text" panose="020B0504030202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9A98F64D-21AB-B39D-489D-844424BD5BF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03" r="8894"/>
          <a:stretch/>
        </p:blipFill>
        <p:spPr bwMode="auto">
          <a:xfrm>
            <a:off x="4637906" y="6420448"/>
            <a:ext cx="2252663" cy="1242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74686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d70ca26-c527-4226-bd22-6e4fb32c952f" xsi:nil="true"/>
    <lcf76f155ced4ddcb4097134ff3c332f xmlns="bb19358d-8544-4236-9ba2-84f94605e3ee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5EBF3F1080A15E4EA2C1856C849BD616" ma:contentTypeVersion="15" ma:contentTypeDescription="Creare un nuovo documento." ma:contentTypeScope="" ma:versionID="dfa97075d57c17a491aabcf05cd0fd90">
  <xsd:schema xmlns:xsd="http://www.w3.org/2001/XMLSchema" xmlns:xs="http://www.w3.org/2001/XMLSchema" xmlns:p="http://schemas.microsoft.com/office/2006/metadata/properties" xmlns:ns2="bb19358d-8544-4236-9ba2-84f94605e3ee" xmlns:ns3="0d70ca26-c527-4226-bd22-6e4fb32c952f" targetNamespace="http://schemas.microsoft.com/office/2006/metadata/properties" ma:root="true" ma:fieldsID="e4cb2dc03e719876e8b1d67fc61be963" ns2:_="" ns3:_="">
    <xsd:import namespace="bb19358d-8544-4236-9ba2-84f94605e3ee"/>
    <xsd:import namespace="0d70ca26-c527-4226-bd22-6e4fb32c952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19358d-8544-4236-9ba2-84f94605e3e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Tag immagine" ma:readOnly="false" ma:fieldId="{5cf76f15-5ced-4ddc-b409-7134ff3c332f}" ma:taxonomyMulti="true" ma:sspId="1fdf30fe-1347-464b-aacb-c31a0be721f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70ca26-c527-4226-bd22-6e4fb32c952f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8afb583-b039-405e-8f17-61938c0bc6b9}" ma:internalName="TaxCatchAll" ma:showField="CatchAllData" ma:web="0d70ca26-c527-4226-bd22-6e4fb32c952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9F6D5C5-6D01-4904-95C9-3D57673DB8C5}">
  <ds:schemaRefs>
    <ds:schemaRef ds:uri="http://purl.org/dc/terms/"/>
    <ds:schemaRef ds:uri="bb19358d-8544-4236-9ba2-84f94605e3ee"/>
    <ds:schemaRef ds:uri="http://schemas.microsoft.com/office/2006/documentManagement/types"/>
    <ds:schemaRef ds:uri="0d70ca26-c527-4226-bd22-6e4fb32c952f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6E37E40-7229-4F22-B61A-B1C1EE9182D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b19358d-8544-4236-9ba2-84f94605e3ee"/>
    <ds:schemaRef ds:uri="0d70ca26-c527-4226-bd22-6e4fb32c952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3D00E24-D961-493E-BC13-C1104DD9457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3175</TotalTime>
  <Words>462</Words>
  <Application>Microsoft Office PowerPoint</Application>
  <PresentationFormat>Personalizzato</PresentationFormat>
  <Paragraphs>90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10" baseType="lpstr">
      <vt:lpstr>Arial</vt:lpstr>
      <vt:lpstr>Calibri</vt:lpstr>
      <vt:lpstr>Calibri Light</vt:lpstr>
      <vt:lpstr>Helvetica Now Display</vt:lpstr>
      <vt:lpstr>Helvetica Now Text</vt:lpstr>
      <vt:lpstr>Segoe UI</vt:lpstr>
      <vt:lpstr>Wingdings</vt:lpstr>
      <vt:lpstr>Office Theme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Marco Maronese</dc:creator>
  <cp:lastModifiedBy>Beatrice Crocchiolo</cp:lastModifiedBy>
  <cp:revision>16</cp:revision>
  <dcterms:created xsi:type="dcterms:W3CDTF">2023-04-18T08:02:57Z</dcterms:created>
  <dcterms:modified xsi:type="dcterms:W3CDTF">2024-06-19T12:40:07Z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0x0101005EBF3F1080A15E4EA2C1856C849BD616</vt:lpwstr>
  </property>
  <property fmtid="{D5CDD505-2E9C-101B-9397-08002B2CF9AE}" pid="3" name="MediaServiceImageTags">
    <vt:lpwstr/>
  </property>
  <property fmtid="{D5CDD505-2E9C-101B-9397-08002B2CF9AE}" pid="4" name="TitusGUID">
    <vt:lpwstr>72187e3c-07d2-411f-a69c-1c2b30a7ee55</vt:lpwstr>
  </property>
  <property fmtid="{D5CDD505-2E9C-101B-9397-08002B2CF9AE}" pid="5" name="AonClassification">
    <vt:lpwstr>ADC_class_200</vt:lpwstr>
  </property>
  <property fmtid="{D5CDD505-2E9C-101B-9397-08002B2CF9AE}" pid="6" name="MSIP_Label_9043f10a-881e-4653-a55e-02ca2cc829dc_Enabled">
    <vt:lpwstr>true</vt:lpwstr>
  </property>
  <property fmtid="{D5CDD505-2E9C-101B-9397-08002B2CF9AE}" pid="7" name="MSIP_Label_9043f10a-881e-4653-a55e-02ca2cc829dc_SetDate">
    <vt:lpwstr>2023-11-21T15:35:45Z</vt:lpwstr>
  </property>
  <property fmtid="{D5CDD505-2E9C-101B-9397-08002B2CF9AE}" pid="8" name="MSIP_Label_9043f10a-881e-4653-a55e-02ca2cc829dc_Method">
    <vt:lpwstr>Standard</vt:lpwstr>
  </property>
  <property fmtid="{D5CDD505-2E9C-101B-9397-08002B2CF9AE}" pid="9" name="MSIP_Label_9043f10a-881e-4653-a55e-02ca2cc829dc_Name">
    <vt:lpwstr>ADC_class_200</vt:lpwstr>
  </property>
  <property fmtid="{D5CDD505-2E9C-101B-9397-08002B2CF9AE}" pid="10" name="MSIP_Label_9043f10a-881e-4653-a55e-02ca2cc829dc_SiteId">
    <vt:lpwstr>94cfddbc-0627-494a-ad7a-29aea3aea832</vt:lpwstr>
  </property>
  <property fmtid="{D5CDD505-2E9C-101B-9397-08002B2CF9AE}" pid="11" name="MSIP_Label_9043f10a-881e-4653-a55e-02ca2cc829dc_ActionId">
    <vt:lpwstr>57c521a5-b8e3-43d1-b0f1-be283d262b72</vt:lpwstr>
  </property>
  <property fmtid="{D5CDD505-2E9C-101B-9397-08002B2CF9AE}" pid="12" name="MSIP_Label_9043f10a-881e-4653-a55e-02ca2cc829dc_ContentBits">
    <vt:lpwstr>0</vt:lpwstr>
  </property>
</Properties>
</file>